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9" r:id="rId4"/>
    <p:sldId id="288" r:id="rId5"/>
    <p:sldId id="260" r:id="rId6"/>
    <p:sldId id="265" r:id="rId7"/>
    <p:sldId id="270" r:id="rId8"/>
    <p:sldId id="278" r:id="rId9"/>
    <p:sldId id="287" r:id="rId10"/>
    <p:sldId id="269" r:id="rId11"/>
    <p:sldId id="267" r:id="rId12"/>
    <p:sldId id="263" r:id="rId13"/>
    <p:sldId id="272" r:id="rId14"/>
    <p:sldId id="276" r:id="rId15"/>
    <p:sldId id="261" r:id="rId16"/>
    <p:sldId id="280" r:id="rId17"/>
    <p:sldId id="281" r:id="rId18"/>
    <p:sldId id="282" r:id="rId19"/>
    <p:sldId id="284" r:id="rId20"/>
    <p:sldId id="289" r:id="rId21"/>
    <p:sldId id="283" r:id="rId22"/>
    <p:sldId id="279" r:id="rId23"/>
    <p:sldId id="25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1" autoAdjust="0"/>
    <p:restoredTop sz="93891"/>
  </p:normalViewPr>
  <p:slideViewPr>
    <p:cSldViewPr snapToGrid="0" showGuides="1">
      <p:cViewPr varScale="1">
        <p:scale>
          <a:sx n="69" d="100"/>
          <a:sy n="69" d="100"/>
        </p:scale>
        <p:origin x="104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AF1C59-B998-CF48-9BB4-6CB9F15D5993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E7FB29-4291-B84C-ABD9-126DED0BC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71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7FB29-4291-B84C-ABD9-126DED0BCE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036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 of the key work done between 2008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2011, competitions sponsored by MS, Yahoo and Yandex.</a:t>
            </a:r>
          </a:p>
          <a:p>
            <a:r>
              <a:rPr lang="en-US" baseline="0" dirty="0" smtClean="0"/>
              <a:t>Bloomberg LTR meetup </a:t>
            </a:r>
            <a:r>
              <a:rPr lang="mr-IN" baseline="0" dirty="0" smtClean="0"/>
              <a:t>–</a:t>
            </a:r>
            <a:r>
              <a:rPr lang="en-US" baseline="0" dirty="0" smtClean="0"/>
              <a:t> Michael </a:t>
            </a:r>
            <a:r>
              <a:rPr lang="en-US" baseline="0" dirty="0" err="1" smtClean="0"/>
              <a:t>Nillson</a:t>
            </a:r>
            <a:r>
              <a:rPr lang="en-US" baseline="0" dirty="0" smtClean="0"/>
              <a:t>, Erick Erickson.</a:t>
            </a:r>
          </a:p>
          <a:p>
            <a:r>
              <a:rPr lang="en-US" baseline="0" dirty="0" smtClean="0"/>
              <a:t>OSC LTR </a:t>
            </a:r>
            <a:r>
              <a:rPr lang="mr-IN" baseline="0" dirty="0" smtClean="0"/>
              <a:t>–</a:t>
            </a:r>
            <a:r>
              <a:rPr lang="en-US" baseline="0" dirty="0" smtClean="0"/>
              <a:t> at Haystack earlier this year.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7FB29-4291-B84C-ABD9-126DED0BCE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10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cases you need judgement lis</a:t>
            </a:r>
            <a:r>
              <a:rPr lang="en-US" baseline="0" dirty="0" smtClean="0"/>
              <a:t>t (</a:t>
            </a:r>
            <a:r>
              <a:rPr lang="en-US" baseline="0" dirty="0" err="1" smtClean="0"/>
              <a:t>ie</a:t>
            </a:r>
            <a:r>
              <a:rPr lang="en-US" baseline="0" dirty="0" smtClean="0"/>
              <a:t> relevant vs irrelevant). For MRR you need first good result so notion of position; for DCG you need graded results and for NDCG and Rank Correlation we also need ideal ordering.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7FB29-4291-B84C-ABD9-126DED0BCE0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70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F2F35F4-F9AD-4002-8897-789B3DD48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EF3FE54-F51E-454B-9AD1-65BE75948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3330340-67A8-4B2E-B4C2-06E24161E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35EFA-0701-41FF-9F6F-51AC77F1C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65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BEEC72-9DCC-4695-B64B-3A3E93A3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E87CE802-0364-4252-AC44-C90BF113E8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6CE2991-2C8C-4CCA-9E06-1EE232860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7543E8B-A788-4B37-8B0F-DB79E9521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Learning to Rank - what it is, how it's done, and what it can do for you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98B60E4-F817-46C2-BCD5-2CEE0D046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35EFA-0701-41FF-9F6F-51AC77F1C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807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4C327F8F-2562-47FB-A515-7BC9D2FA5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6CAA27CC-3822-4AAA-AA7B-D537C510D0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2E7225C-668D-4FEC-9F62-D8958D9F94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DAE2D6B-77DD-4FE4-B68A-1D141D214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Learning to Rank - what it is, how it's done, and what it can do for you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6D48B01-7BA8-4B4D-970F-B87652B2E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35EFA-0701-41FF-9F6F-51AC77F1C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095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16A2EB-3F3F-463E-A9BA-5B46AA67B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F1CDF30-6461-4938-A8FD-09FED7907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FF8F0D3-854F-4DAF-B30A-FB41956609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86132" y="6364287"/>
            <a:ext cx="1007533" cy="349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22AB895-D39D-49AD-864D-B9D3BCB8F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6747933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Learning to Rank - what it is, how it's done, and what it can do for you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18B9A2C-9665-430B-A1BE-B9FB0D432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935EFA-0701-41FF-9F6F-51AC77F1C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937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E034C8F-8E5E-4A3F-95E9-5E83EF729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3B1D15D-B473-4880-9B4D-F4E711838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31672AA-3E23-433D-A1B8-83752B85B0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21FA80F-E9D6-4152-86FF-E1DEEBEDC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Learning to Rank - what it is, how it's done, and what it can do for you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698610D-B7DF-4B82-AF46-962C5AE6D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35EFA-0701-41FF-9F6F-51AC77F1C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51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154AC1C-A9C5-45E8-8FEC-73CE81F21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78885A0-D0E8-4F9E-8794-AB76B0C4D4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4AAC93BE-0DCD-4C19-B569-88D4EC2B35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20CF8B2-7437-48DA-B093-70333167F6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BB8D8DE-86E2-41CF-AD8C-B793FAD99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Learning to Rank - what it is, how it's done, and what it can do for you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5D6C374-5263-4CE3-AF65-9A9AEFAE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35EFA-0701-41FF-9F6F-51AC77F1C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304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91BAF7E-4F4A-4D28-91A7-C565ED681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574B8D3-981B-488F-B12D-9BA77919E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5078D3F-4730-472C-B0F4-64FF5BFD3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68E3E29-2781-4748-A74F-95B18FDA9C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3D52FA91-849B-453E-A7CC-39BD5765DA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680B8E50-B189-4F29-8805-D4F858F5F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B5F00ED-910A-4F32-A186-247ACDB25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Learning to Rank - what it is, how it's done, and what it can do for you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9C612027-BC07-4DED-94C9-B228EF4D4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35EFA-0701-41FF-9F6F-51AC77F1C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113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19A781-DC27-4BDF-B376-050E918A4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97F2AA6D-4B18-4694-A580-B388AB5AFA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C6C3C1D-AADD-4DCA-875E-1F6A046EC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Learning to Rank - what it is, how it's done, and what it can do for you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6BB9266-DAFF-472B-B053-6176027DA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35EFA-0701-41FF-9F6F-51AC77F1C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44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3B54F1F0-37B8-457A-9A70-818F4DC565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FE06F320-DCB1-4AC3-A85C-16A8C385B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Learning to Rank - what it is, how it's done, and what it can do for you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5453A60-C22F-49F1-ADBE-8EAFAC69D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35EFA-0701-41FF-9F6F-51AC77F1C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16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4391B1-1B3C-410B-80F8-9A03D2E87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169B96A-853A-4598-AC06-29F29DCE1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35931B5-8CE7-4625-800C-82DF679217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4B60D46-312D-4C09-9CF6-3B7D490B0B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FDFD10D-5C96-4303-8DD1-B2C0B5DE7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Learning to Rank - what it is, how it's done, and what it can do for you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E094C13-BB16-4F46-8AB4-B622EC7E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35EFA-0701-41FF-9F6F-51AC77F1C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304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ABA26EA-EA35-4D05-8E92-09BE5C5E5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51F0BD7-9A7B-4903-A667-36CE065615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5B267FA-276A-4801-9C71-17F8A1F49F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4D27934A-6B69-4F3A-B0C9-F4999F1729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5BC1226-0C3D-4B65-8A51-A7376AA0F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Learning to Rank - what it is, how it's done, and what it can do for you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3599C28-4084-4768-804D-BBD18F9EB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35EFA-0701-41FF-9F6F-51AC77F1C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17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3B6D6539-FCFD-49E6-B2D4-A8B226E1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8BA96B5-51A3-4CAF-9AFE-86CFCB807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35EFA-0701-41FF-9F6F-51AC77F1C5E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F97E6AB9-B2F2-4095-BBAD-1819FC95428E}"/>
              </a:ext>
            </a:extLst>
          </p:cNvPr>
          <p:cNvSpPr/>
          <p:nvPr userDrawn="1"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lexana" panose="02000500000000000000" pitchFamily="2" charset="0"/>
              </a:rPr>
              <a:t>LexisNexis </a:t>
            </a:r>
            <a:r>
              <a:rPr lang="en-US" sz="2000" baseline="0" dirty="0" smtClean="0">
                <a:solidFill>
                  <a:schemeClr val="bg1"/>
                </a:solidFill>
                <a:latin typeface="Alexana" panose="02000500000000000000" pitchFamily="2" charset="0"/>
              </a:rPr>
              <a:t> Legal  Search  Guild</a:t>
            </a:r>
            <a:endParaRPr lang="en-US" sz="2000" dirty="0">
              <a:solidFill>
                <a:schemeClr val="bg1"/>
              </a:solidFill>
              <a:latin typeface="Alexana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862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7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kaggle.com/rounakbanik/the-movies-dataset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jitpal/ltr-examples/blob/master/notebooks/03-elasticsearch/05-elasticsearch-complete.ipynb" TargetMode="External"/><Relationship Id="rId4" Type="http://schemas.openxmlformats.org/officeDocument/2006/relationships/hyperlink" Target="https://github.com/sujitpal/ltr-examples/blob/master/notebooks/04-ranklib/05-diy-complete.ipynb" TargetMode="External"/><Relationship Id="rId5" Type="http://schemas.openxmlformats.org/officeDocument/2006/relationships/hyperlink" Target="https://github.com/sujitpal/ltr-example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ujitpal/ltr-examples/blob/master/notebooks/02-solr/05-solr-complete.ipynb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research/wp-content/uploads/2016/02/MSR-TR-2010-82.pdf" TargetMode="External"/><Relationship Id="rId4" Type="http://schemas.openxmlformats.org/officeDocument/2006/relationships/hyperlink" Target="https://github.com/airalcorn2/Solr-LTR" TargetMode="External"/><Relationship Id="rId5" Type="http://schemas.openxmlformats.org/officeDocument/2006/relationships/hyperlink" Target="https://medium.com/@purbon/learning-to-rank-101-5755f2797a3a" TargetMode="External"/><Relationship Id="rId6" Type="http://schemas.openxmlformats.org/officeDocument/2006/relationships/hyperlink" Target="https://github.com/o19s/elasticsearch-learning-to-rank/tree/master/demo" TargetMode="External"/><Relationship Id="rId7" Type="http://schemas.openxmlformats.org/officeDocument/2006/relationships/hyperlink" Target="https://lucene.apache.org/solr/guide/7_4/learning-to-rank.html" TargetMode="External"/><Relationship Id="rId8" Type="http://schemas.openxmlformats.org/officeDocument/2006/relationships/hyperlink" Target="https://elasticsearch-learning-to-rank.readthedocs.io/en/latest/core-concept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da.cn/uploadfile/image/20151220/20151220115436_46293.pdf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sujit.pal@elsevier.co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jitpal/ltr-examples/blob/master/models/diy_ranknet_model.txt" TargetMode="External"/><Relationship Id="rId4" Type="http://schemas.openxmlformats.org/officeDocument/2006/relationships/hyperlink" Target="https://github.com/sujitpal/ltr-examples/blob/master/models/solr_lambdamart_model.txt" TargetMode="External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png"/><Relationship Id="rId8" Type="http://schemas.openxmlformats.org/officeDocument/2006/relationships/hyperlink" Target="https://slideplayer.com/slide/9347431/" TargetMode="External"/><Relationship Id="rId9" Type="http://schemas.openxmlformats.org/officeDocument/2006/relationships/hyperlink" Target="https://dimensionless.in/introduction-to-random-forest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ujitpal/ltr-examples/blob/master/models/solr_feature_ltr_model.js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86A656D-4A81-4711-9D9F-B600838D1266}"/>
              </a:ext>
            </a:extLst>
          </p:cNvPr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lexana" panose="02000500000000000000" pitchFamily="2" charset="0"/>
              </a:rPr>
              <a:t>LexisNexis Legal Search Guild </a:t>
            </a:r>
            <a:endParaRPr lang="en-US" sz="2000" dirty="0">
              <a:solidFill>
                <a:schemeClr val="bg1"/>
              </a:solidFill>
              <a:latin typeface="Alexana" panose="020005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873CAB52-2F9D-4CEC-B8B8-0253C3189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414649"/>
          </a:xfrm>
        </p:spPr>
        <p:txBody>
          <a:bodyPr/>
          <a:lstStyle/>
          <a:p>
            <a:pPr algn="l"/>
            <a:r>
              <a:rPr lang="en-US" dirty="0" smtClean="0">
                <a:latin typeface="+mn-lt"/>
              </a:rPr>
              <a:t>Learning to Rank v2.0</a:t>
            </a:r>
            <a:endParaRPr lang="en-US" dirty="0">
              <a:latin typeface="+mn-lt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="" xmlns:a16="http://schemas.microsoft.com/office/drawing/2014/main" id="{62F4095D-43D7-4180-8DDA-B896DC4A74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20988"/>
            <a:ext cx="9144000" cy="1721224"/>
          </a:xfrm>
        </p:spPr>
        <p:txBody>
          <a:bodyPr/>
          <a:lstStyle/>
          <a:p>
            <a:pPr algn="r"/>
            <a:r>
              <a:rPr lang="en-US" sz="3200" dirty="0" smtClean="0"/>
              <a:t>Sujit Pal, Elsevier Labs</a:t>
            </a:r>
            <a:endParaRPr lang="en-US" sz="3200" dirty="0"/>
          </a:p>
          <a:p>
            <a:pPr algn="r"/>
            <a:r>
              <a:rPr lang="en-US" sz="3200" dirty="0" smtClean="0"/>
              <a:t>October 11, 2018</a:t>
            </a:r>
            <a:endParaRPr lang="en-US" sz="3200" dirty="0"/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873CAB52-2F9D-4CEC-B8B8-0253C3189CE1}"/>
              </a:ext>
            </a:extLst>
          </p:cNvPr>
          <p:cNvSpPr txBox="1">
            <a:spLocks/>
          </p:cNvSpPr>
          <p:nvPr/>
        </p:nvSpPr>
        <p:spPr>
          <a:xfrm>
            <a:off x="1524000" y="2537012"/>
            <a:ext cx="9144000" cy="14146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latin typeface="+mn-lt"/>
              </a:rPr>
              <a:t>What it is, how it’s done, and what it can do for you</a:t>
            </a:r>
            <a:endParaRPr lang="en-US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0580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842" y="2766219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Practical Considerations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Learning to Rank - what it is, how it's done, and what it can do for you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35EFA-0701-41FF-9F6F-51AC77F1C5E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41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Reasons to consider LTR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 </a:t>
            </a:r>
            <a:r>
              <a:rPr lang="en-US" dirty="0"/>
              <a:t>many parameters to tune manually without overfitting to particular query set.</a:t>
            </a:r>
          </a:p>
          <a:p>
            <a:r>
              <a:rPr lang="en-US" smtClean="0"/>
              <a:t>Availability </a:t>
            </a:r>
            <a:r>
              <a:rPr lang="en-US" dirty="0" smtClean="0"/>
              <a:t>of enough (implicit or explicit) good training data to train LTR model.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Learning to Rank - what it is, how it's done, and what it can do for you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35EFA-0701-41FF-9F6F-51AC77F1C5E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9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Acquiring labels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626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Implicit</a:t>
            </a:r>
          </a:p>
          <a:p>
            <a:pPr lvl="1"/>
            <a:r>
              <a:rPr lang="en-US" dirty="0" smtClean="0"/>
              <a:t>Intrinsic features (words, phrases)</a:t>
            </a:r>
          </a:p>
          <a:p>
            <a:pPr lvl="1"/>
            <a:r>
              <a:rPr lang="en-US" dirty="0" smtClean="0"/>
              <a:t>Document metadata</a:t>
            </a:r>
          </a:p>
          <a:p>
            <a:pPr lvl="1"/>
            <a:r>
              <a:rPr lang="en-US" dirty="0" smtClean="0"/>
              <a:t>User Clicks</a:t>
            </a:r>
          </a:p>
          <a:p>
            <a:pPr lvl="1"/>
            <a:r>
              <a:rPr lang="en-US" dirty="0" smtClean="0"/>
              <a:t>Time spent on document</a:t>
            </a:r>
          </a:p>
          <a:p>
            <a:pPr lvl="1"/>
            <a:r>
              <a:rPr lang="en-US" dirty="0" smtClean="0"/>
              <a:t>Purchases (if applicable)</a:t>
            </a:r>
          </a:p>
          <a:p>
            <a:pPr lvl="1"/>
            <a:r>
              <a:rPr lang="en-US" dirty="0" smtClean="0"/>
              <a:t>Cheap to build but noisy</a:t>
            </a:r>
          </a:p>
          <a:p>
            <a:r>
              <a:rPr lang="en-US" dirty="0" smtClean="0"/>
              <a:t>Explicit</a:t>
            </a:r>
          </a:p>
          <a:p>
            <a:pPr lvl="1"/>
            <a:r>
              <a:rPr lang="en-US" dirty="0" smtClean="0"/>
              <a:t>Human expert rates relevancy of each document against query</a:t>
            </a:r>
          </a:p>
          <a:p>
            <a:pPr lvl="1"/>
            <a:r>
              <a:rPr lang="en-US" dirty="0" smtClean="0"/>
              <a:t>Cleaner but expensive to build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Learning to Rank - what it is, how it's done, and what it can do for you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35EFA-0701-41FF-9F6F-51AC77F1C5EB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721" y="1094197"/>
            <a:ext cx="3710940" cy="2392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941" y="3570790"/>
            <a:ext cx="4762500" cy="2146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0" y="5881603"/>
            <a:ext cx="57983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Image Credit: https://</a:t>
            </a:r>
            <a:r>
              <a:rPr lang="en-US" sz="800" dirty="0" err="1"/>
              <a:t>www.datasciencecentral.com</a:t>
            </a:r>
            <a:r>
              <a:rPr lang="en-US" sz="800" dirty="0"/>
              <a:t>/profiles/blogs/handling-imbalanced-data-sets-in-supervised-learning-using-family</a:t>
            </a:r>
          </a:p>
        </p:txBody>
      </p:sp>
    </p:spTree>
    <p:extLst>
      <p:ext uri="{BB962C8B-B14F-4D97-AF65-F5344CB8AC3E}">
        <p14:creationId xmlns:p14="http://schemas.microsoft.com/office/powerpoint/2010/main" val="161939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Ranking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Vector Space Models</a:t>
            </a:r>
          </a:p>
          <a:p>
            <a:pPr lvl="1"/>
            <a:r>
              <a:rPr lang="en-US" dirty="0" smtClean="0"/>
              <a:t>Boolean </a:t>
            </a:r>
            <a:r>
              <a:rPr lang="mr-IN" dirty="0" smtClean="0"/>
              <a:t>–</a:t>
            </a:r>
            <a:r>
              <a:rPr lang="en-US" dirty="0" smtClean="0"/>
              <a:t> predicts if document relevant to query or not</a:t>
            </a:r>
          </a:p>
          <a:p>
            <a:pPr lvl="1"/>
            <a:r>
              <a:rPr lang="en-US" dirty="0" smtClean="0"/>
              <a:t>TF-IDF </a:t>
            </a:r>
            <a:r>
              <a:rPr lang="mr-IN" dirty="0" smtClean="0"/>
              <a:t>–</a:t>
            </a:r>
            <a:r>
              <a:rPr lang="en-US" dirty="0" smtClean="0"/>
              <a:t> rank documents by cosine similarity between document and query</a:t>
            </a:r>
          </a:p>
          <a:p>
            <a:r>
              <a:rPr lang="en-US" dirty="0" smtClean="0"/>
              <a:t>Probabilistic Models</a:t>
            </a:r>
          </a:p>
          <a:p>
            <a:pPr lvl="1"/>
            <a:r>
              <a:rPr lang="en-US" dirty="0" smtClean="0"/>
              <a:t>BM25 </a:t>
            </a:r>
            <a:r>
              <a:rPr lang="mr-IN" dirty="0" smtClean="0"/>
              <a:t>–</a:t>
            </a:r>
            <a:r>
              <a:rPr lang="en-US" dirty="0" smtClean="0"/>
              <a:t> rank documents by log odds of relevance to query</a:t>
            </a:r>
          </a:p>
          <a:p>
            <a:pPr lvl="1"/>
            <a:r>
              <a:rPr lang="en-US" dirty="0" smtClean="0"/>
              <a:t>LMIR </a:t>
            </a:r>
            <a:r>
              <a:rPr lang="mr-IN" dirty="0" smtClean="0"/>
              <a:t>–</a:t>
            </a:r>
            <a:r>
              <a:rPr lang="en-US" dirty="0" smtClean="0"/>
              <a:t> probability of document’s LM generating terms in query</a:t>
            </a:r>
          </a:p>
          <a:p>
            <a:r>
              <a:rPr lang="en-US" dirty="0" smtClean="0"/>
              <a:t>Importance based Models</a:t>
            </a:r>
          </a:p>
          <a:p>
            <a:pPr lvl="1"/>
            <a:r>
              <a:rPr lang="en-US" dirty="0" smtClean="0"/>
              <a:t>HITS </a:t>
            </a:r>
            <a:r>
              <a:rPr lang="mr-IN" dirty="0" smtClean="0"/>
              <a:t>–</a:t>
            </a:r>
            <a:r>
              <a:rPr lang="en-US" dirty="0" smtClean="0"/>
              <a:t> rank documents by </a:t>
            </a:r>
            <a:r>
              <a:rPr lang="en-US" dirty="0" err="1" smtClean="0"/>
              <a:t>hubness</a:t>
            </a:r>
            <a:r>
              <a:rPr lang="en-US" dirty="0" smtClean="0"/>
              <a:t>/authority (</a:t>
            </a:r>
            <a:r>
              <a:rPr lang="en-US" dirty="0" err="1" smtClean="0"/>
              <a:t>inlinks</a:t>
            </a:r>
            <a:r>
              <a:rPr lang="en-US" dirty="0" smtClean="0"/>
              <a:t>/</a:t>
            </a:r>
            <a:r>
              <a:rPr lang="en-US" dirty="0" err="1" smtClean="0"/>
              <a:t>outlinks</a:t>
            </a:r>
            <a:r>
              <a:rPr lang="en-US" dirty="0" smtClean="0"/>
              <a:t>).</a:t>
            </a:r>
          </a:p>
          <a:p>
            <a:pPr lvl="1"/>
            <a:r>
              <a:rPr lang="en-US" dirty="0" smtClean="0"/>
              <a:t>PageRank </a:t>
            </a:r>
            <a:r>
              <a:rPr lang="mr-IN" dirty="0" smtClean="0"/>
              <a:t>–</a:t>
            </a:r>
            <a:r>
              <a:rPr lang="en-US" dirty="0" smtClean="0"/>
              <a:t> rank document by probability of random surfer arriving on page</a:t>
            </a:r>
          </a:p>
          <a:p>
            <a:pPr lvl="1"/>
            <a:r>
              <a:rPr lang="en-US" dirty="0" smtClean="0"/>
              <a:t>Impact Factor </a:t>
            </a:r>
            <a:r>
              <a:rPr lang="mr-IN" dirty="0" smtClean="0"/>
              <a:t>–</a:t>
            </a:r>
            <a:r>
              <a:rPr lang="en-US" dirty="0" smtClean="0"/>
              <a:t> rank documents by number of citations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Learning to Rank - what it is, how it's done, and what it can do for you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35EFA-0701-41FF-9F6F-51AC77F1C5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38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40086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Document Features</a:t>
            </a:r>
          </a:p>
          <a:p>
            <a:pPr lvl="1"/>
            <a:r>
              <a:rPr lang="en-US" dirty="0" smtClean="0"/>
              <a:t>Document Length</a:t>
            </a:r>
          </a:p>
          <a:p>
            <a:pPr lvl="1"/>
            <a:r>
              <a:rPr lang="en-US" dirty="0"/>
              <a:t>URL </a:t>
            </a:r>
            <a:r>
              <a:rPr lang="en-US" dirty="0" smtClean="0"/>
              <a:t>Length</a:t>
            </a:r>
          </a:p>
          <a:p>
            <a:pPr lvl="1"/>
            <a:r>
              <a:rPr lang="en-US" dirty="0" smtClean="0"/>
              <a:t>Publication Date</a:t>
            </a:r>
          </a:p>
          <a:p>
            <a:pPr lvl="1"/>
            <a:r>
              <a:rPr lang="en-US" dirty="0" smtClean="0"/>
              <a:t>Number of outlinks</a:t>
            </a:r>
          </a:p>
          <a:p>
            <a:pPr lvl="1"/>
            <a:r>
              <a:rPr lang="en-US" dirty="0" smtClean="0"/>
              <a:t>PageRank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Query </a:t>
            </a:r>
            <a:r>
              <a:rPr lang="en-US" dirty="0" smtClean="0"/>
              <a:t>Features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Number </a:t>
            </a:r>
            <a:r>
              <a:rPr lang="en-US" dirty="0"/>
              <a:t>of words</a:t>
            </a:r>
          </a:p>
          <a:p>
            <a:pPr lvl="1"/>
            <a:r>
              <a:rPr lang="en-US" dirty="0" smtClean="0"/>
              <a:t>PER or ORG in query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Learning to Rank - what it is, how it's done, and what it can do for you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35EFA-0701-41FF-9F6F-51AC77F1C5EB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48400" y="1825625"/>
            <a:ext cx="51054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Query-Document Features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TF-IDF, BM25 similarity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Frequency of query in anchor </a:t>
            </a:r>
            <a:r>
              <a:rPr lang="en-US" sz="2400" dirty="0" smtClean="0"/>
              <a:t>text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Document contains query words in title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User Dependent Features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Star ratings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Age, gender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Device</a:t>
            </a:r>
          </a:p>
        </p:txBody>
      </p:sp>
    </p:spTree>
    <p:extLst>
      <p:ext uri="{BB962C8B-B14F-4D97-AF65-F5344CB8AC3E}">
        <p14:creationId xmlns:p14="http://schemas.microsoft.com/office/powerpoint/2010/main" val="128995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82558"/>
            <a:ext cx="5189376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Mean Average Precision (MAP @k)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Mean Reciprocal Rank (MRR)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Learning to Rank - what it is, how it's done, and what it can do for you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35EFA-0701-41FF-9F6F-51AC77F1C5EB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838" y="4874869"/>
            <a:ext cx="2070100" cy="698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39544" y="1607914"/>
            <a:ext cx="510229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Normalized </a:t>
            </a:r>
            <a:r>
              <a:rPr lang="en-US" sz="2800" dirty="0"/>
              <a:t>Discounted Cumulative Gain (NDCG @k</a:t>
            </a:r>
            <a:r>
              <a:rPr lang="en-US" sz="2800" dirty="0" smtClean="0"/>
              <a:t>)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Rank Correlation</a:t>
            </a:r>
            <a:endParaRPr lang="en-US" sz="2800" dirty="0"/>
          </a:p>
          <a:p>
            <a:pPr marL="457200" indent="-457200">
              <a:buFont typeface="Arial" charset="0"/>
              <a:buChar char="•"/>
            </a:pP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endParaRPr lang="en-US" sz="2800" dirty="0"/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438" y="2604992"/>
            <a:ext cx="2374900" cy="12573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7430540" y="2734713"/>
            <a:ext cx="2520298" cy="1317998"/>
            <a:chOff x="7370541" y="2734713"/>
            <a:chExt cx="2520298" cy="131799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90539" y="2734713"/>
              <a:ext cx="2400300" cy="6985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70541" y="3557411"/>
              <a:ext cx="1968500" cy="495300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5339" y="4887569"/>
            <a:ext cx="43307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4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LETOR Data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9998" y="2988836"/>
            <a:ext cx="9892004" cy="19999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s-IS" sz="1800" dirty="0">
                <a:latin typeface="Andale Mono" charset="0"/>
                <a:ea typeface="Andale Mono" charset="0"/>
                <a:cs typeface="Andale Mono" charset="0"/>
              </a:rPr>
              <a:t>    2 qid:1 1:3 2:3 3:0 4:0 5:3 6:1 7:1 8:0 9:0 10:1 11:156...   # </a:t>
            </a:r>
            <a:r>
              <a:rPr lang="is-IS" sz="1800" dirty="0" smtClean="0">
                <a:latin typeface="Andale Mono" charset="0"/>
                <a:ea typeface="Andale Mono" charset="0"/>
                <a:cs typeface="Andale Mono" charset="0"/>
              </a:rPr>
              <a:t>11</a:t>
            </a:r>
            <a:endParaRPr lang="is-IS" sz="1800" dirty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is-IS" sz="1800" dirty="0">
                <a:latin typeface="Andale Mono" charset="0"/>
                <a:ea typeface="Andale Mono" charset="0"/>
                <a:cs typeface="Andale Mono" charset="0"/>
              </a:rPr>
              <a:t>    2 qid:1 1:3 2:0 3:3 4:0 5:3 6:1 7:0 8:1 9:0 10:1 11:406...   # </a:t>
            </a:r>
            <a:r>
              <a:rPr lang="is-IS" sz="1800" dirty="0" smtClean="0">
                <a:latin typeface="Andale Mono" charset="0"/>
                <a:ea typeface="Andale Mono" charset="0"/>
                <a:cs typeface="Andale Mono" charset="0"/>
              </a:rPr>
              <a:t>23</a:t>
            </a:r>
            <a:endParaRPr lang="is-IS" sz="1800" dirty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is-IS" sz="1800" dirty="0">
                <a:latin typeface="Andale Mono" charset="0"/>
                <a:ea typeface="Andale Mono" charset="0"/>
                <a:cs typeface="Andale Mono" charset="0"/>
              </a:rPr>
              <a:t>    0 qid:1 1:3 2:0 3:2 4:0 5:3 6:1 7:0 8:0.666667 9:0 10:1 ...  # </a:t>
            </a:r>
            <a:r>
              <a:rPr lang="is-IS" sz="1800" dirty="0" smtClean="0">
                <a:latin typeface="Andale Mono" charset="0"/>
                <a:ea typeface="Andale Mono" charset="0"/>
                <a:cs typeface="Andale Mono" charset="0"/>
              </a:rPr>
              <a:t>44</a:t>
            </a:r>
            <a:endParaRPr lang="is-IS" sz="1800" dirty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is-IS" sz="1800" dirty="0">
                <a:latin typeface="Andale Mono" charset="0"/>
                <a:ea typeface="Andale Mono" charset="0"/>
                <a:cs typeface="Andale Mono" charset="0"/>
              </a:rPr>
              <a:t>    2 qid:1 1:3 2:0 3:3 4:0 5:3 6:1 7:0 8:1 9:0 10:1 11:287 ...  # </a:t>
            </a:r>
            <a:r>
              <a:rPr lang="is-IS" sz="1800" dirty="0" smtClean="0">
                <a:latin typeface="Andale Mono" charset="0"/>
                <a:ea typeface="Andale Mono" charset="0"/>
                <a:cs typeface="Andale Mono" charset="0"/>
              </a:rPr>
              <a:t>57</a:t>
            </a:r>
            <a:endParaRPr lang="is-IS" sz="1800" dirty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is-IS" sz="1800" dirty="0">
                <a:latin typeface="Andale Mono" charset="0"/>
                <a:ea typeface="Andale Mono" charset="0"/>
                <a:cs typeface="Andale Mono" charset="0"/>
              </a:rPr>
              <a:t>    1 qid:1 1:3 2:0 3:3 4:0 5:3 6:1 7:0 8:1 9:0 10:1 11:2009 ... # </a:t>
            </a:r>
            <a:r>
              <a:rPr lang="is-IS" sz="1800" dirty="0" smtClean="0">
                <a:latin typeface="Andale Mono" charset="0"/>
                <a:ea typeface="Andale Mono" charset="0"/>
                <a:cs typeface="Andale Mono" charset="0"/>
              </a:rPr>
              <a:t>89</a:t>
            </a:r>
            <a:endParaRPr lang="is-IS" sz="1800" dirty="0">
              <a:latin typeface="Andale Mono" charset="0"/>
              <a:ea typeface="Andale Mono" charset="0"/>
              <a:cs typeface="Andale Mono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Learning to Rank - what it is, how it's done, and what it can do for you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35EFA-0701-41FF-9F6F-51AC77F1C5EB}" type="slidenum">
              <a:rPr lang="en-US" smtClean="0"/>
              <a:t>16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18670" y="2730754"/>
            <a:ext cx="354563" cy="238863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20530" y="2730754"/>
            <a:ext cx="787983" cy="2388637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855812" y="2730754"/>
            <a:ext cx="7173686" cy="2388637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076797" y="2730754"/>
            <a:ext cx="754114" cy="2388637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391834" y="1734230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label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1614214" y="2218723"/>
            <a:ext cx="363474" cy="48920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777290" y="5652062"/>
            <a:ext cx="1317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</a:rPr>
              <a:t>Query ID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15" name="Up Arrow 14"/>
          <p:cNvSpPr/>
          <p:nvPr/>
        </p:nvSpPr>
        <p:spPr>
          <a:xfrm>
            <a:off x="2210422" y="5155698"/>
            <a:ext cx="365760" cy="489204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004012" y="1444261"/>
            <a:ext cx="67826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</a:rPr>
              <a:t>Features: query, document, query/document, other</a:t>
            </a:r>
          </a:p>
          <a:p>
            <a:pPr algn="ctr"/>
            <a:r>
              <a:rPr lang="en-US" sz="2400" b="1" dirty="0" smtClean="0">
                <a:solidFill>
                  <a:srgbClr val="0070C0"/>
                </a:solidFill>
              </a:rPr>
              <a:t>(sparse or dense format)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>
            <a:off x="6213620" y="2218726"/>
            <a:ext cx="363474" cy="489204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120725" y="5652062"/>
            <a:ext cx="309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Comments (ex: docID)</a:t>
            </a:r>
            <a:endParaRPr lang="en-US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9" name="Up Arrow 18"/>
          <p:cNvSpPr/>
          <p:nvPr/>
        </p:nvSpPr>
        <p:spPr>
          <a:xfrm>
            <a:off x="10240191" y="5155698"/>
            <a:ext cx="365760" cy="489204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4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842" y="2766219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Case Studies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Learning to Rank - what it is, how it's done, and what it can do for you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35EFA-0701-41FF-9F6F-51AC77F1C5E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54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We use </a:t>
            </a:r>
            <a:r>
              <a:rPr lang="en-US" dirty="0" smtClean="0">
                <a:hlinkClick r:id="rId2"/>
              </a:rPr>
              <a:t>The Movie Database (TMDB)</a:t>
            </a:r>
            <a:r>
              <a:rPr lang="en-US" dirty="0" smtClean="0"/>
              <a:t> from Kaggle.</a:t>
            </a:r>
          </a:p>
          <a:p>
            <a:pPr lvl="1"/>
            <a:r>
              <a:rPr lang="en-US" dirty="0" smtClean="0"/>
              <a:t>45k movies, 20 genres, 31k unique keywords</a:t>
            </a:r>
          </a:p>
          <a:p>
            <a:r>
              <a:rPr lang="en-US" dirty="0" smtClean="0"/>
              <a:t>We extract following fields: (docID, title, description, popularity, release date, running time, rating (0-10), keywords, genres)</a:t>
            </a:r>
          </a:p>
          <a:p>
            <a:r>
              <a:rPr lang="en-US" dirty="0" smtClean="0"/>
              <a:t>Categorical labels 1-5 created from rating</a:t>
            </a:r>
          </a:p>
          <a:p>
            <a:r>
              <a:rPr lang="en-US" dirty="0" smtClean="0"/>
              <a:t>Objective is to build LTR model that learns the ordering implied by rating and re-rank top 10 results using this model</a:t>
            </a:r>
          </a:p>
          <a:p>
            <a:r>
              <a:rPr lang="en-US" dirty="0" smtClean="0"/>
              <a:t>Features chosen: (query-title and query-description similarity using TF-IDF and BM25, document recency, original score, and boolean 0/1 for each genre)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Learning to Rank - what it is, how it's done, and what it can do for you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35EFA-0701-41FF-9F6F-51AC77F1C5E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0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Set up plugin if applicable</a:t>
            </a:r>
          </a:p>
          <a:p>
            <a:r>
              <a:rPr lang="en-US" dirty="0" smtClean="0"/>
              <a:t>Load data</a:t>
            </a:r>
          </a:p>
          <a:p>
            <a:r>
              <a:rPr lang="en-US" dirty="0" smtClean="0"/>
              <a:t>Define LTR features to index (if applicable)</a:t>
            </a:r>
          </a:p>
          <a:p>
            <a:r>
              <a:rPr lang="en-US" dirty="0" smtClean="0"/>
              <a:t>Generate LTR features for query set in LETOR format</a:t>
            </a:r>
          </a:p>
          <a:p>
            <a:r>
              <a:rPr lang="en-US" dirty="0" smtClean="0"/>
              <a:t>Train LTR model using 3</a:t>
            </a:r>
            <a:r>
              <a:rPr lang="en-US" baseline="30000" dirty="0" smtClean="0"/>
              <a:t>rd</a:t>
            </a:r>
            <a:r>
              <a:rPr lang="en-US" dirty="0" smtClean="0"/>
              <a:t> party library (RankLib, </a:t>
            </a:r>
            <a:r>
              <a:rPr lang="en-US" dirty="0" err="1" smtClean="0"/>
              <a:t>etc</a:t>
            </a:r>
            <a:r>
              <a:rPr lang="en-US" dirty="0" smtClean="0"/>
              <a:t>).</a:t>
            </a:r>
          </a:p>
          <a:p>
            <a:r>
              <a:rPr lang="en-US" dirty="0" smtClean="0"/>
              <a:t>Upload trained model definition to index (if applicable)</a:t>
            </a:r>
          </a:p>
          <a:p>
            <a:r>
              <a:rPr lang="en-US" dirty="0" smtClean="0"/>
              <a:t>Run re-rank query using trained LTR model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Learning to Rank - what it is, how it's done, and what it can do for you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35EFA-0701-41FF-9F6F-51AC77F1C5E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9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1316BBC-28A3-4CA3-A516-D1FD66EF6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A0A9BAD-E136-4822-A91F-8768445E6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</a:p>
          <a:p>
            <a:r>
              <a:rPr lang="en-US" dirty="0" smtClean="0"/>
              <a:t>Overview</a:t>
            </a:r>
          </a:p>
          <a:p>
            <a:r>
              <a:rPr lang="en-US" dirty="0" smtClean="0"/>
              <a:t>Practical Considerations</a:t>
            </a:r>
          </a:p>
          <a:p>
            <a:r>
              <a:rPr lang="en-US" dirty="0" smtClean="0"/>
              <a:t>Case Studies</a:t>
            </a:r>
          </a:p>
          <a:p>
            <a:r>
              <a:rPr lang="en-US" dirty="0" smtClean="0"/>
              <a:t>Wrap Up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Learning to Rank - what it is, how it's done, and what it can do for you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35EFA-0701-41FF-9F6F-51AC77F1C5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4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hlinkClick r:id="rId2"/>
              </a:rPr>
              <a:t>Solr Case Study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Elasticsearch Case Study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DIY LTR Case Study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Project: </a:t>
            </a:r>
            <a:r>
              <a:rPr lang="en-US" dirty="0">
                <a:hlinkClick r:id="rId5"/>
              </a:rPr>
              <a:t>https://</a:t>
            </a:r>
            <a:r>
              <a:rPr lang="en-US" dirty="0" err="1">
                <a:hlinkClick r:id="rId5"/>
              </a:rPr>
              <a:t>github.com</a:t>
            </a:r>
            <a:r>
              <a:rPr lang="en-US" dirty="0">
                <a:hlinkClick r:id="rId5"/>
              </a:rPr>
              <a:t>/</a:t>
            </a:r>
            <a:r>
              <a:rPr lang="en-US" dirty="0" err="1">
                <a:hlinkClick r:id="rId5"/>
              </a:rPr>
              <a:t>sujitpal</a:t>
            </a:r>
            <a:r>
              <a:rPr lang="en-US" dirty="0">
                <a:hlinkClick r:id="rId5"/>
              </a:rPr>
              <a:t>/</a:t>
            </a:r>
            <a:r>
              <a:rPr lang="en-US" dirty="0" err="1">
                <a:hlinkClick r:id="rId5"/>
              </a:rPr>
              <a:t>ltr</a:t>
            </a:r>
            <a:r>
              <a:rPr lang="en-US" dirty="0">
                <a:hlinkClick r:id="rId5"/>
              </a:rPr>
              <a:t>-examples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Learning to Rank - what it is, how it's done, and what it can do for you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35EFA-0701-41FF-9F6F-51AC77F1C5E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7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842" y="2766219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Wrap Up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Learning to Rank - what it is, how it's done, and what it can do for you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35EFA-0701-41FF-9F6F-51AC77F1C5E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20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Book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Learning to Rank for Information Retrieval</a:t>
            </a:r>
            <a:r>
              <a:rPr lang="en-US" dirty="0" smtClean="0"/>
              <a:t>, by Tie-Yan Liu</a:t>
            </a:r>
            <a:r>
              <a:rPr lang="is-IS" dirty="0" smtClean="0"/>
              <a:t>.</a:t>
            </a:r>
          </a:p>
          <a:p>
            <a:r>
              <a:rPr lang="is-IS" dirty="0" smtClean="0"/>
              <a:t>Paper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is-IS" dirty="0" smtClean="0">
                <a:hlinkClick r:id="rId3"/>
              </a:rPr>
              <a:t>From RankNet to LambdaRank to LambdaMART: An Overview</a:t>
            </a:r>
            <a:r>
              <a:rPr lang="is-IS" dirty="0" smtClean="0"/>
              <a:t>, by Christopher J. C. Burges</a:t>
            </a:r>
          </a:p>
          <a:p>
            <a:r>
              <a:rPr lang="is-IS" dirty="0" smtClean="0"/>
              <a:t>Tutorials</a:t>
            </a:r>
          </a:p>
          <a:p>
            <a:pPr lvl="1"/>
            <a:r>
              <a:rPr lang="en-US" dirty="0" smtClean="0"/>
              <a:t>Solr -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github.com/airalcorn2/Solr-LTR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/>
              <a:t>Elasticsearch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>
                <a:hlinkClick r:id="rId5"/>
              </a:rPr>
              <a:t>Learning to Rank 101</a:t>
            </a:r>
            <a:r>
              <a:rPr lang="en-US" dirty="0" smtClean="0"/>
              <a:t> by Pere Urbon-Bayes, </a:t>
            </a:r>
            <a:r>
              <a:rPr lang="en-US" dirty="0" smtClean="0">
                <a:hlinkClick r:id="rId6"/>
              </a:rPr>
              <a:t>ES-LTR Demo</a:t>
            </a:r>
            <a:r>
              <a:rPr lang="en-US" dirty="0" smtClean="0"/>
              <a:t> by Doug Turnbull.</a:t>
            </a:r>
            <a:endParaRPr lang="en-US" dirty="0"/>
          </a:p>
          <a:p>
            <a:r>
              <a:rPr lang="en-US" dirty="0" smtClean="0"/>
              <a:t>Product Centric LTR Documentation</a:t>
            </a:r>
          </a:p>
          <a:p>
            <a:pPr lvl="1"/>
            <a:r>
              <a:rPr lang="en-US" dirty="0" smtClean="0">
                <a:hlinkClick r:id="rId7"/>
              </a:rPr>
              <a:t>Solr Learning To Rank Docs</a:t>
            </a:r>
            <a:endParaRPr lang="en-US" dirty="0" smtClean="0"/>
          </a:p>
          <a:p>
            <a:pPr lvl="1"/>
            <a:r>
              <a:rPr lang="en-US" dirty="0" smtClean="0">
                <a:hlinkClick r:id="rId8"/>
              </a:rPr>
              <a:t>Elasticsearch Learning to Rank Docs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Learning to Rank - what it is, how it's done, and what it can do for you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35EFA-0701-41FF-9F6F-51AC77F1C5E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4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4BA8AB2-FE0E-49F5-84C9-7F620D736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96724"/>
          </a:xfrm>
        </p:spPr>
        <p:txBody>
          <a:bodyPr>
            <a:normAutofit/>
          </a:bodyPr>
          <a:lstStyle/>
          <a:p>
            <a:pPr algn="ctr"/>
            <a:r>
              <a:rPr lang="en-US" sz="8000" dirty="0" smtClean="0"/>
              <a:t>Thank you!</a:t>
            </a:r>
            <a:endParaRPr lang="en-US" sz="8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809A99B-6034-43BC-86CA-B96F5690E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3477" y="4721290"/>
            <a:ext cx="4990321" cy="1506982"/>
          </a:xfrm>
        </p:spPr>
        <p:txBody>
          <a:bodyPr>
            <a:normAutofit/>
          </a:bodyPr>
          <a:lstStyle/>
          <a:p>
            <a:r>
              <a:rPr lang="en-US" dirty="0" smtClean="0"/>
              <a:t>Contact: </a:t>
            </a:r>
            <a:r>
              <a:rPr lang="en-US" dirty="0" smtClean="0">
                <a:hlinkClick r:id="rId2"/>
              </a:rPr>
              <a:t>sujit.pal@elsevier.com</a:t>
            </a:r>
            <a:endParaRPr lang="en-US" dirty="0" smtClean="0"/>
          </a:p>
          <a:p>
            <a:r>
              <a:rPr lang="en-US" dirty="0" smtClean="0"/>
              <a:t>Twitter: @</a:t>
            </a:r>
            <a:r>
              <a:rPr lang="en-US" dirty="0" err="1" smtClean="0"/>
              <a:t>palsujit</a:t>
            </a:r>
            <a:r>
              <a:rPr lang="en-US" dirty="0" smtClean="0"/>
              <a:t>            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Learning to Rank - what it is, how it's done, and what it can do for you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35EFA-0701-41FF-9F6F-51AC77F1C5E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50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1992: Idea of LTR (or Machine Learned Ranking) first proposed</a:t>
            </a:r>
          </a:p>
          <a:p>
            <a:r>
              <a:rPr lang="en-US" dirty="0" smtClean="0"/>
              <a:t>2003: Altavista (later acquired by Yahoo!) using LTR in its engine</a:t>
            </a:r>
          </a:p>
          <a:p>
            <a:r>
              <a:rPr lang="en-US" dirty="0" smtClean="0"/>
              <a:t>2005: Microsoft invents RankNet, deploys in Bing</a:t>
            </a:r>
          </a:p>
          <a:p>
            <a:r>
              <a:rPr lang="en-US" dirty="0" smtClean="0"/>
              <a:t>2008: In contrast, Google’s engine hand tuned, relies on up ~200 signals</a:t>
            </a:r>
          </a:p>
          <a:p>
            <a:r>
              <a:rPr lang="en-US" dirty="0" smtClean="0"/>
              <a:t>2009: Yandex invents and deploys MatrixNet in its engine</a:t>
            </a:r>
          </a:p>
          <a:p>
            <a:r>
              <a:rPr lang="en-US" dirty="0" smtClean="0"/>
              <a:t>2016: Google says RankBrain is #3 signal to its search engine</a:t>
            </a:r>
          </a:p>
          <a:p>
            <a:r>
              <a:rPr lang="en-US" dirty="0" smtClean="0"/>
              <a:t>2016: Bloomberg contributes LTR plugin to Solr</a:t>
            </a:r>
          </a:p>
          <a:p>
            <a:r>
              <a:rPr lang="en-US" dirty="0" smtClean="0"/>
              <a:t>2017: Open Source Connections contributes LTR plugin in Elasticsearch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Learning to Rank - what it is, how it's done, and what it can do for you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35EFA-0701-41FF-9F6F-51AC77F1C5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842" y="2766219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Learning to Rank - what it is, how it's done, and what it can do for you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35EFA-0701-41FF-9F6F-51AC77F1C5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3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LTR Pipeline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8844" y="1412310"/>
            <a:ext cx="6203511" cy="4351338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Learning to Rank - what it is, how it's done, and what it can do for you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35EFA-0701-41FF-9F6F-51AC77F1C5EB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93349" y="5860991"/>
            <a:ext cx="54345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Image Credit: https://towardsdatascience.com/when-to-use-a-machine-learned-vs-score-based-search-ranker-aa8762cd9aa9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94319" y="1828800"/>
            <a:ext cx="391885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600" dirty="0" smtClean="0"/>
              <a:t>Training: Build LTR model using training data (query, document, label) triples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600" dirty="0" smtClean="0"/>
              <a:t>Label is rank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600" dirty="0" smtClean="0"/>
              <a:t>Inference: Use model to predict label ŷ = h(x) from unseen (query, document) pairs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09775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LTR used as re-ranker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89979" cy="4351338"/>
          </a:xfrm>
        </p:spPr>
        <p:txBody>
          <a:bodyPr/>
          <a:lstStyle/>
          <a:p>
            <a:r>
              <a:rPr lang="en-US" dirty="0" smtClean="0"/>
              <a:t>LTR models are usually more computationally expensive than search engines.</a:t>
            </a:r>
          </a:p>
          <a:p>
            <a:r>
              <a:rPr lang="en-US" dirty="0" smtClean="0"/>
              <a:t>Search engine used to pull out matched documents</a:t>
            </a:r>
          </a:p>
          <a:p>
            <a:r>
              <a:rPr lang="en-US" dirty="0" smtClean="0"/>
              <a:t>Top-N of these documents are fed into the LTR model and top-n of those are replaced with the output of the model, for N &gt;&gt; n (typically 50-100x).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Learning to Rank - what it is, how it's done, and what it can do for you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35EFA-0701-41FF-9F6F-51AC77F1C5EB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7150704" y="1079854"/>
            <a:ext cx="3686802" cy="4661589"/>
            <a:chOff x="7346643" y="1471733"/>
            <a:chExt cx="3686802" cy="4661589"/>
          </a:xfrm>
        </p:grpSpPr>
        <p:sp>
          <p:nvSpPr>
            <p:cNvPr id="6" name="Can 5"/>
            <p:cNvSpPr/>
            <p:nvPr/>
          </p:nvSpPr>
          <p:spPr>
            <a:xfrm>
              <a:off x="7567936" y="2200878"/>
              <a:ext cx="914400" cy="1216152"/>
            </a:xfrm>
            <a:prstGeom prst="can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Index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4378" y="1471733"/>
              <a:ext cx="773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Query</a:t>
              </a:r>
              <a:endParaRPr lang="en-US" b="1" dirty="0"/>
            </a:p>
          </p:txBody>
        </p:sp>
        <p:sp>
          <p:nvSpPr>
            <p:cNvPr id="8" name="Folded Corner 7"/>
            <p:cNvSpPr/>
            <p:nvPr/>
          </p:nvSpPr>
          <p:spPr>
            <a:xfrm>
              <a:off x="9615192" y="2354864"/>
              <a:ext cx="1418253" cy="914400"/>
            </a:xfrm>
            <a:prstGeom prst="foldedCorner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Matched (10k)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Folded Corner 8"/>
            <p:cNvSpPr/>
            <p:nvPr/>
          </p:nvSpPr>
          <p:spPr>
            <a:xfrm>
              <a:off x="9615192" y="3736645"/>
              <a:ext cx="1418253" cy="914400"/>
            </a:xfrm>
            <a:prstGeom prst="foldedCorner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Scored</a:t>
              </a:r>
            </a:p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(10k)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Folded Corner 9"/>
            <p:cNvSpPr/>
            <p:nvPr/>
          </p:nvSpPr>
          <p:spPr>
            <a:xfrm>
              <a:off x="7346643" y="3731705"/>
              <a:ext cx="1418253" cy="914400"/>
            </a:xfrm>
            <a:prstGeom prst="foldedCorner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Top 1000</a:t>
              </a:r>
            </a:p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retrieved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Folded Corner 10"/>
            <p:cNvSpPr/>
            <p:nvPr/>
          </p:nvSpPr>
          <p:spPr>
            <a:xfrm>
              <a:off x="9615192" y="5214840"/>
              <a:ext cx="1418253" cy="914400"/>
            </a:xfrm>
            <a:prstGeom prst="foldedCorner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Re-ranked</a:t>
              </a:r>
            </a:p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Top 10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537304" y="5218922"/>
              <a:ext cx="1036931" cy="9144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smtClean="0">
                  <a:solidFill>
                    <a:schemeClr val="tx1"/>
                  </a:solidFill>
                </a:rPr>
                <a:t>Ranking Model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6" idx="4"/>
              <a:endCxn id="8" idx="1"/>
            </p:cNvCxnSpPr>
            <p:nvPr/>
          </p:nvCxnSpPr>
          <p:spPr>
            <a:xfrm>
              <a:off x="8482336" y="2808954"/>
              <a:ext cx="1132856" cy="311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8" idx="2"/>
              <a:endCxn id="9" idx="0"/>
            </p:cNvCxnSpPr>
            <p:nvPr/>
          </p:nvCxnSpPr>
          <p:spPr>
            <a:xfrm>
              <a:off x="10324319" y="3269264"/>
              <a:ext cx="0" cy="467381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9" idx="1"/>
              <a:endCxn id="10" idx="3"/>
            </p:cNvCxnSpPr>
            <p:nvPr/>
          </p:nvCxnSpPr>
          <p:spPr>
            <a:xfrm flipH="1" flipV="1">
              <a:off x="8764896" y="4188905"/>
              <a:ext cx="850296" cy="494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0" idx="2"/>
              <a:endCxn id="12" idx="0"/>
            </p:cNvCxnSpPr>
            <p:nvPr/>
          </p:nvCxnSpPr>
          <p:spPr>
            <a:xfrm>
              <a:off x="8055770" y="4646105"/>
              <a:ext cx="0" cy="572817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2" idx="3"/>
              <a:endCxn id="11" idx="1"/>
            </p:cNvCxnSpPr>
            <p:nvPr/>
          </p:nvCxnSpPr>
          <p:spPr>
            <a:xfrm flipV="1">
              <a:off x="8574235" y="5672040"/>
              <a:ext cx="1040957" cy="4082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8022792" y="1825625"/>
              <a:ext cx="11207" cy="39588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7382927" y="5975035"/>
            <a:ext cx="32223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Image Credit: https://lucidworks.com/2016/08/17/learning-to-rank-solr/</a:t>
            </a:r>
          </a:p>
        </p:txBody>
      </p:sp>
    </p:spTree>
    <p:extLst>
      <p:ext uri="{BB962C8B-B14F-4D97-AF65-F5344CB8AC3E}">
        <p14:creationId xmlns:p14="http://schemas.microsoft.com/office/powerpoint/2010/main" val="149627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LTR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14731" cy="4351338"/>
          </a:xfrm>
        </p:spPr>
        <p:txBody>
          <a:bodyPr/>
          <a:lstStyle/>
          <a:p>
            <a:r>
              <a:rPr lang="en-US" dirty="0" smtClean="0"/>
              <a:t>Pointwise </a:t>
            </a:r>
            <a:r>
              <a:rPr lang="mr-IN" dirty="0" smtClean="0"/>
              <a:t>–</a:t>
            </a:r>
            <a:r>
              <a:rPr lang="en-US" dirty="0" smtClean="0"/>
              <a:t> documents ranked by relevance of each (query, document) pair</a:t>
            </a:r>
          </a:p>
          <a:p>
            <a:r>
              <a:rPr lang="en-US" dirty="0" smtClean="0"/>
              <a:t>Pairwise </a:t>
            </a:r>
            <a:r>
              <a:rPr lang="mr-IN" dirty="0" smtClean="0"/>
              <a:t>–</a:t>
            </a:r>
            <a:r>
              <a:rPr lang="en-US" dirty="0" smtClean="0"/>
              <a:t> documents ranked by considering priority between pairs of (query, document) pairs</a:t>
            </a:r>
          </a:p>
          <a:p>
            <a:r>
              <a:rPr lang="en-US" dirty="0" smtClean="0"/>
              <a:t>Listwise </a:t>
            </a:r>
            <a:r>
              <a:rPr lang="mr-IN" dirty="0" smtClean="0"/>
              <a:t>–</a:t>
            </a:r>
            <a:r>
              <a:rPr lang="en-US" dirty="0" smtClean="0"/>
              <a:t> documents ranked by considering the entire relevance ordering of all (query, Documents) tuples per query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Learning to Rank - what it is, how it's done, and what it can do for you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35EFA-0701-41FF-9F6F-51AC77F1C5EB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485" y="1717678"/>
            <a:ext cx="5409292" cy="36423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21873" y="5617029"/>
            <a:ext cx="39485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Image Credit: https://www.hiit.fi/</a:t>
            </a:r>
            <a:r>
              <a:rPr lang="en-US" sz="800" dirty="0" err="1"/>
              <a:t>wp</a:t>
            </a:r>
            <a:r>
              <a:rPr lang="en-US" sz="800" dirty="0"/>
              <a:t>-content/uploads/2018/04/Learning-to-Rank-S11.pdf</a:t>
            </a:r>
          </a:p>
        </p:txBody>
      </p:sp>
    </p:spTree>
    <p:extLst>
      <p:ext uri="{BB962C8B-B14F-4D97-AF65-F5344CB8AC3E}">
        <p14:creationId xmlns:p14="http://schemas.microsoft.com/office/powerpoint/2010/main" val="33394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Popular LTR </a:t>
            </a:r>
            <a:r>
              <a:rPr lang="en-US" dirty="0" smtClean="0"/>
              <a:t>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RankLib (Java) </a:t>
            </a:r>
            <a:r>
              <a:rPr lang="mr-IN" dirty="0" smtClean="0"/>
              <a:t>–</a:t>
            </a:r>
            <a:r>
              <a:rPr lang="en-US" dirty="0" smtClean="0"/>
              <a:t> from Lemur Project (UMass, CMU), provides Coordinate Ascent, Random Forest (pointwise), MART, RankNet, RankBoost (pairwise), LambdaMART (pair/listwise), AdaRank and ListNet (listwise)</a:t>
            </a:r>
          </a:p>
          <a:p>
            <a:r>
              <a:rPr lang="en-US" dirty="0" smtClean="0"/>
              <a:t>SVMRank (C++) </a:t>
            </a:r>
            <a:r>
              <a:rPr lang="mr-IN" dirty="0" smtClean="0"/>
              <a:t>–</a:t>
            </a:r>
            <a:r>
              <a:rPr lang="en-US" dirty="0" smtClean="0"/>
              <a:t> from Cornell, provides SVMRank (pairwise)</a:t>
            </a:r>
          </a:p>
          <a:p>
            <a:r>
              <a:rPr lang="en-US" dirty="0" smtClean="0"/>
              <a:t>XGBoost (Python/C++) </a:t>
            </a:r>
            <a:r>
              <a:rPr lang="mr-IN" dirty="0" smtClean="0"/>
              <a:t>–</a:t>
            </a:r>
            <a:r>
              <a:rPr lang="en-US" dirty="0" smtClean="0"/>
              <a:t> LambdaRank (pairwise)</a:t>
            </a:r>
          </a:p>
          <a:p>
            <a:r>
              <a:rPr lang="en-US" dirty="0" smtClean="0"/>
              <a:t>PyLTR (Python) </a:t>
            </a:r>
            <a:r>
              <a:rPr lang="mr-IN" dirty="0" smtClean="0"/>
              <a:t>–</a:t>
            </a:r>
            <a:r>
              <a:rPr lang="en-US" dirty="0" smtClean="0"/>
              <a:t> LambdaMART (pairwise)</a:t>
            </a:r>
          </a:p>
          <a:p>
            <a:r>
              <a:rPr lang="en-US" dirty="0" smtClean="0"/>
              <a:t>Michael Alcorn (Python) </a:t>
            </a:r>
            <a:r>
              <a:rPr lang="mr-IN" dirty="0" smtClean="0"/>
              <a:t>–</a:t>
            </a:r>
            <a:r>
              <a:rPr lang="en-US" dirty="0" smtClean="0"/>
              <a:t> RankNet </a:t>
            </a:r>
            <a:r>
              <a:rPr lang="en-US" dirty="0"/>
              <a:t>and </a:t>
            </a:r>
            <a:r>
              <a:rPr lang="en-US" dirty="0" smtClean="0"/>
              <a:t>LambdaMART (pairwise)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Learning to Rank - what it is, how it's done, and what it can do for you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35EFA-0701-41FF-9F6F-51AC77F1C5E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02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415079"/>
            <a:ext cx="642101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hlinkClick r:id="rId2"/>
              </a:rPr>
              <a:t>Linear Model</a:t>
            </a:r>
            <a:endParaRPr lang="en-US" dirty="0" smtClean="0"/>
          </a:p>
          <a:p>
            <a:pPr lvl="1"/>
            <a:r>
              <a:rPr lang="en-US" dirty="0" smtClean="0"/>
              <a:t>Predicted rank is linear combination of input features</a:t>
            </a:r>
          </a:p>
          <a:p>
            <a:r>
              <a:rPr lang="en-US" dirty="0" smtClean="0">
                <a:hlinkClick r:id="rId3"/>
              </a:rPr>
              <a:t>RankNet</a:t>
            </a:r>
            <a:endParaRPr lang="en-US" dirty="0" smtClean="0"/>
          </a:p>
          <a:p>
            <a:pPr lvl="1"/>
            <a:r>
              <a:rPr lang="en-US" dirty="0" smtClean="0"/>
              <a:t>Neural network based</a:t>
            </a:r>
          </a:p>
          <a:p>
            <a:pPr lvl="1"/>
            <a:r>
              <a:rPr lang="en-US" dirty="0" smtClean="0"/>
              <a:t>Good for binary (relevant/irrelevant) labels</a:t>
            </a:r>
          </a:p>
          <a:p>
            <a:pPr lvl="1"/>
            <a:r>
              <a:rPr lang="en-US" dirty="0" smtClean="0"/>
              <a:t>Weight matrix transforms input features into rank probabilities</a:t>
            </a:r>
          </a:p>
          <a:p>
            <a:r>
              <a:rPr lang="en-US" dirty="0" smtClean="0">
                <a:hlinkClick r:id="rId4"/>
              </a:rPr>
              <a:t>LambdaMART</a:t>
            </a:r>
            <a:endParaRPr lang="en-US" dirty="0" smtClean="0"/>
          </a:p>
          <a:p>
            <a:pPr lvl="1"/>
            <a:r>
              <a:rPr lang="en-US" dirty="0" smtClean="0"/>
              <a:t>Tree (forest) based</a:t>
            </a:r>
          </a:p>
          <a:p>
            <a:pPr lvl="1"/>
            <a:r>
              <a:rPr lang="en-US" dirty="0" smtClean="0"/>
              <a:t>Good for multi-class labels</a:t>
            </a:r>
          </a:p>
          <a:p>
            <a:pPr lvl="1"/>
            <a:r>
              <a:rPr lang="en-US" dirty="0" smtClean="0"/>
              <a:t>Feature splits with thresholds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Learning to Rank - what it is, how it's done, and what it can do for you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35EFA-0701-41FF-9F6F-51AC77F1C5EB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0600" y="3861049"/>
            <a:ext cx="3048000" cy="21666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8880" y="1787710"/>
            <a:ext cx="2631440" cy="19710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450" y="1343210"/>
            <a:ext cx="2908300" cy="444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94632" y="6096306"/>
            <a:ext cx="49199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Image Credits: </a:t>
            </a:r>
            <a:r>
              <a:rPr lang="en-US" sz="800" dirty="0">
                <a:hlinkClick r:id="rId8"/>
              </a:rPr>
              <a:t>https://slideplayer.com/slide/9347431</a:t>
            </a:r>
            <a:r>
              <a:rPr lang="en-US" sz="800" dirty="0" smtClean="0">
                <a:hlinkClick r:id="rId8"/>
              </a:rPr>
              <a:t>/</a:t>
            </a:r>
            <a:r>
              <a:rPr lang="en-US" sz="800" dirty="0"/>
              <a:t>, </a:t>
            </a:r>
            <a:r>
              <a:rPr lang="en-US" sz="800" dirty="0">
                <a:hlinkClick r:id="rId9"/>
              </a:rPr>
              <a:t>https://dimensionless.in/introduction-to-random-forest</a:t>
            </a:r>
            <a:r>
              <a:rPr lang="en-US" sz="800" dirty="0" smtClean="0">
                <a:hlinkClick r:id="rId9"/>
              </a:rPr>
              <a:t>/</a:t>
            </a:r>
            <a:r>
              <a:rPr lang="en-US" sz="800" dirty="0" smtClean="0"/>
              <a:t>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64407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new-template</Template>
  <TotalTime>1759</TotalTime>
  <Words>1516</Words>
  <Application>Microsoft Macintosh PowerPoint</Application>
  <PresentationFormat>Widescreen</PresentationFormat>
  <Paragraphs>222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Alexana</vt:lpstr>
      <vt:lpstr>Andale Mono</vt:lpstr>
      <vt:lpstr>Calibri</vt:lpstr>
      <vt:lpstr>Calibri Light</vt:lpstr>
      <vt:lpstr>Mangal</vt:lpstr>
      <vt:lpstr>Arial</vt:lpstr>
      <vt:lpstr>Office Theme</vt:lpstr>
      <vt:lpstr>Learning to Rank v2.0</vt:lpstr>
      <vt:lpstr>Outline</vt:lpstr>
      <vt:lpstr>History</vt:lpstr>
      <vt:lpstr>Overview</vt:lpstr>
      <vt:lpstr>LTR Pipeline</vt:lpstr>
      <vt:lpstr>LTR used as re-ranker</vt:lpstr>
      <vt:lpstr>Types of LTR Algorithms</vt:lpstr>
      <vt:lpstr>Popular LTR Libraries</vt:lpstr>
      <vt:lpstr>Common Algorithms</vt:lpstr>
      <vt:lpstr>Practical Considerations</vt:lpstr>
      <vt:lpstr>Reasons to consider LTR</vt:lpstr>
      <vt:lpstr>Acquiring labels</vt:lpstr>
      <vt:lpstr>Traditional Ranking Models</vt:lpstr>
      <vt:lpstr>Feature Selection</vt:lpstr>
      <vt:lpstr>Evaluation Metrics</vt:lpstr>
      <vt:lpstr>LETOR Data Format</vt:lpstr>
      <vt:lpstr>Case Studies</vt:lpstr>
      <vt:lpstr>Dataset</vt:lpstr>
      <vt:lpstr>General Flow</vt:lpstr>
      <vt:lpstr>Examples</vt:lpstr>
      <vt:lpstr>Wrap Up</vt:lpstr>
      <vt:lpstr>Resources</vt:lpstr>
      <vt:lpstr>Thank you!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DougR</dc:creator>
  <cp:lastModifiedBy>Sujit Pal</cp:lastModifiedBy>
  <cp:revision>244</cp:revision>
  <cp:lastPrinted>2018-09-14T01:49:36Z</cp:lastPrinted>
  <dcterms:created xsi:type="dcterms:W3CDTF">2018-08-13T15:38:07Z</dcterms:created>
  <dcterms:modified xsi:type="dcterms:W3CDTF">2018-10-11T05:38:28Z</dcterms:modified>
</cp:coreProperties>
</file>